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40f98b2b5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40f98b2b5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Get user data from IMDB (user ratings and reviews), this will allow us to create a User Recommendation System</a:t>
            </a:r>
            <a:br>
              <a:rPr lang="en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Get merchandise revenue datasets (toys, video games, apparel sales). This would </a:t>
            </a:r>
            <a:r>
              <a:rPr lang="en"/>
              <a:t>strengthen</a:t>
            </a:r>
            <a:r>
              <a:rPr lang="en"/>
              <a:t> our analysis and help us compare revenues more effectively.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Build a Sentiment Analysis System using Natu</a:t>
            </a:r>
            <a:r>
              <a:rPr lang="en"/>
              <a:t>ral Language Processing (NLP) or TextBlob</a:t>
            </a:r>
            <a:r>
              <a:rPr lang="en"/>
              <a:t> to analyze all Disney park reviews.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0f98b2b5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40f98b2b5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0f98b2b5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40f98b2b5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40192aea9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40192aea9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At Disney our Journey starts </a:t>
            </a:r>
            <a:r>
              <a:rPr lang="en" sz="1800">
                <a:solidFill>
                  <a:schemeClr val="dk1"/>
                </a:solidFill>
              </a:rPr>
              <a:t>with</a:t>
            </a:r>
            <a:r>
              <a:rPr lang="en" sz="1800">
                <a:solidFill>
                  <a:schemeClr val="dk1"/>
                </a:solidFill>
              </a:rPr>
              <a:t> a new movie </a:t>
            </a:r>
            <a:r>
              <a:rPr lang="en" sz="1800">
                <a:solidFill>
                  <a:schemeClr val="dk1"/>
                </a:solidFill>
              </a:rPr>
              <a:t>release, unfortunately movies can only provide revenue for a few months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But, what if we could extend that revenue lifespan?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By leveraging our many intellectual properties we can release toys, video games and Disney park attractions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" sz="1800">
                <a:solidFill>
                  <a:srgbClr val="980000"/>
                </a:solidFill>
                <a:highlight>
                  <a:schemeClr val="lt1"/>
                </a:highlight>
              </a:rPr>
              <a:t>These merchandise and attractions will provide us with a steady stream of revenue for a very long time.</a:t>
            </a:r>
            <a:endParaRPr sz="1800">
              <a:solidFill>
                <a:srgbClr val="980000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" sz="1800">
                <a:solidFill>
                  <a:srgbClr val="980000"/>
                </a:solidFill>
              </a:rPr>
              <a:t>We have created 2 ML models that help us understand how to generate ongoing revenue using the verticals mentioned</a:t>
            </a:r>
            <a:endParaRPr sz="1800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that we created 2 ML models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e9f2a466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e9f2a466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What we looked in our ML Model Results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80000"/>
              </a:buClr>
              <a:buSzPts val="1400"/>
              <a:buChar char="○"/>
            </a:pPr>
            <a:r>
              <a:rPr lang="en" sz="1800">
                <a:solidFill>
                  <a:srgbClr val="980000"/>
                </a:solidFill>
              </a:rPr>
              <a:t>Since movie releases have a short revenue lifespan, our ML models aim to provide long lasting and </a:t>
            </a:r>
            <a:r>
              <a:rPr lang="en" sz="1800">
                <a:solidFill>
                  <a:srgbClr val="980000"/>
                </a:solidFill>
              </a:rPr>
              <a:t>sustainable</a:t>
            </a:r>
            <a:r>
              <a:rPr lang="en" sz="1800">
                <a:solidFill>
                  <a:srgbClr val="980000"/>
                </a:solidFill>
              </a:rPr>
              <a:t> revenue for Disney.</a:t>
            </a:r>
            <a:endParaRPr sz="1800">
              <a:solidFill>
                <a:srgbClr val="98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lang="en" sz="1800">
                <a:solidFill>
                  <a:srgbClr val="980000"/>
                </a:solidFill>
              </a:rPr>
              <a:t>Assume our first ML model says Toy story is the closest neighbour to Lion King and their genre and MPAA rating is “Adventure” and “Teen”</a:t>
            </a:r>
            <a:endParaRPr sz="1800">
              <a:solidFill>
                <a:srgbClr val="98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lang="en" sz="1800">
                <a:solidFill>
                  <a:srgbClr val="980000"/>
                </a:solidFill>
              </a:rPr>
              <a:t>This tells us that our target </a:t>
            </a:r>
            <a:r>
              <a:rPr lang="en" sz="1800">
                <a:solidFill>
                  <a:srgbClr val="980000"/>
                </a:solidFill>
              </a:rPr>
              <a:t>audience</a:t>
            </a:r>
            <a:r>
              <a:rPr lang="en" sz="1800">
                <a:solidFill>
                  <a:srgbClr val="980000"/>
                </a:solidFill>
              </a:rPr>
              <a:t> are teenagers and above and they have an </a:t>
            </a:r>
            <a:r>
              <a:rPr lang="en" sz="1800">
                <a:solidFill>
                  <a:srgbClr val="980000"/>
                </a:solidFill>
              </a:rPr>
              <a:t>adventurous</a:t>
            </a:r>
            <a:r>
              <a:rPr lang="en" sz="1800">
                <a:solidFill>
                  <a:srgbClr val="980000"/>
                </a:solidFill>
              </a:rPr>
              <a:t> mindset.</a:t>
            </a:r>
            <a:endParaRPr sz="1800">
              <a:solidFill>
                <a:srgbClr val="98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rgbClr val="980000"/>
                </a:solidFill>
              </a:rPr>
              <a:t>As a result any merchandise or rides we make based on these movies have to be</a:t>
            </a:r>
            <a:r>
              <a:rPr lang="en" sz="1800">
                <a:solidFill>
                  <a:schemeClr val="dk1"/>
                </a:solidFill>
              </a:rPr>
              <a:t> catered toward that demographic.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Merchandise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For the</a:t>
            </a:r>
            <a:r>
              <a:rPr lang="en" sz="1800">
                <a:solidFill>
                  <a:srgbClr val="D83829"/>
                </a:solidFill>
              </a:rPr>
              <a:t> merchandise, instead of dolls we can go with action figures</a:t>
            </a:r>
            <a:endParaRPr sz="1800">
              <a:solidFill>
                <a:srgbClr val="D8382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Any video games would have to be adventure games instead of puzzle games</a:t>
            </a:r>
            <a:endParaRPr sz="1800">
              <a:solidFill>
                <a:srgbClr val="D838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Park attractions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The rides have to be more thrilling instead of easy going, for e.g a rollercoaster</a:t>
            </a:r>
            <a:endParaRPr sz="1800">
              <a:solidFill>
                <a:srgbClr val="D838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Increased revenue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As a result our merchandise are more likely to sell</a:t>
            </a:r>
            <a:endParaRPr sz="1800">
              <a:solidFill>
                <a:srgbClr val="D8382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Guests will be happier with Disney World resulting in higher ticket sales</a:t>
            </a:r>
            <a:endParaRPr sz="1800">
              <a:solidFill>
                <a:srgbClr val="D8382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Char char="○"/>
            </a:pPr>
            <a:r>
              <a:rPr lang="en" sz="1800">
                <a:solidFill>
                  <a:srgbClr val="D83829"/>
                </a:solidFill>
              </a:rPr>
              <a:t>Marketing</a:t>
            </a:r>
            <a:r>
              <a:rPr lang="en" sz="1800">
                <a:solidFill>
                  <a:srgbClr val="D83829"/>
                </a:solidFill>
              </a:rPr>
              <a:t> will be </a:t>
            </a:r>
            <a:r>
              <a:rPr lang="en" sz="1800">
                <a:solidFill>
                  <a:srgbClr val="D83829"/>
                </a:solidFill>
              </a:rPr>
              <a:t>targeted</a:t>
            </a:r>
            <a:r>
              <a:rPr lang="en" sz="1800">
                <a:solidFill>
                  <a:srgbClr val="D83829"/>
                </a:solidFill>
              </a:rPr>
              <a:t> and will be more efficient</a:t>
            </a:r>
            <a:endParaRPr sz="1800">
              <a:solidFill>
                <a:srgbClr val="D8382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40c33c024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40c33c024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0f98b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0f98b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 1 and Week 2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Initially</a:t>
            </a:r>
            <a:r>
              <a:rPr lang="en"/>
              <a:t> we took datasets from sites like Kaggle and performed EDA on them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we found out that the dataset was inconsistent and </a:t>
            </a:r>
            <a:r>
              <a:rPr lang="en"/>
              <a:t>unreliable</a:t>
            </a:r>
            <a:r>
              <a:rPr lang="en"/>
              <a:t> (Already 2 weeks in)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 3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we decided to web scrape and got a very quality dataset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 4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cleaned up our scraped dataset to our </a:t>
            </a:r>
            <a:r>
              <a:rPr lang="en"/>
              <a:t>requirements</a:t>
            </a:r>
            <a:r>
              <a:rPr lang="en"/>
              <a:t> and performed ERD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5b4611b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5b4611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packages that were used to complete our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1c4a967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1c4a967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used API &amp; web scraping to collect our data from IMDB, Wikipedia, the-numbers &amp; Movie Lens.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Of the dataset collected, we selected Total Votes, Genres, MPAA &amp;  Average Ratings as features for our ML models.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1ce9bce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1ce9bc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Our elbow curve indicated optimal K to be 3.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This grouping is exactly what we wanted, but we are unable to see the closest clusters due to the hundreds of movies in each group.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So we created a </a:t>
            </a:r>
            <a:r>
              <a:rPr b="1" lang="en" sz="1300">
                <a:solidFill>
                  <a:schemeClr val="dk1"/>
                </a:solidFill>
              </a:rPr>
              <a:t>second model</a:t>
            </a:r>
            <a:r>
              <a:rPr lang="en" sz="1300">
                <a:solidFill>
                  <a:schemeClr val="dk1"/>
                </a:solidFill>
              </a:rPr>
              <a:t> to support our findings using </a:t>
            </a:r>
            <a:r>
              <a:rPr b="1" lang="en" sz="1300">
                <a:solidFill>
                  <a:schemeClr val="dk1"/>
                </a:solidFill>
              </a:rPr>
              <a:t>K-Nearest Neighbours</a:t>
            </a:r>
            <a:r>
              <a:rPr lang="en" sz="1300">
                <a:solidFill>
                  <a:schemeClr val="dk1"/>
                </a:solidFill>
              </a:rPr>
              <a:t> to only get the</a:t>
            </a:r>
            <a:r>
              <a:rPr b="1" lang="en" sz="1300">
                <a:solidFill>
                  <a:schemeClr val="dk1"/>
                </a:solidFill>
              </a:rPr>
              <a:t> 5 closest movies. </a:t>
            </a:r>
            <a:r>
              <a:rPr lang="en" sz="1300">
                <a:solidFill>
                  <a:schemeClr val="dk1"/>
                </a:solidFill>
              </a:rPr>
              <a:t>This produced a better result for business decisions like where to build the latest ride in Disney Park.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While unsupervised ML doesn’t actually have ground truth labels for metrics calculation, we really wanted to know our model performance.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So we’ve used the class label from k-means clusters as our Y with Leave One Out Cross Validation KNN Classifier to get 95.8% accuracy score.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0f98b2b5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40f98b2b5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17.jpg"/><Relationship Id="rId7" Type="http://schemas.openxmlformats.org/officeDocument/2006/relationships/image" Target="../media/image20.jpg"/><Relationship Id="rId8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5.jpg"/><Relationship Id="rId9" Type="http://schemas.openxmlformats.org/officeDocument/2006/relationships/image" Target="../media/image12.jp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5.jpg"/><Relationship Id="rId8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9.gif"/><Relationship Id="rId6" Type="http://schemas.openxmlformats.org/officeDocument/2006/relationships/image" Target="../media/image26.gif"/><Relationship Id="rId7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67775" y="947450"/>
            <a:ext cx="5286000" cy="15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   </a:t>
            </a:r>
            <a:r>
              <a:rPr lang="en" sz="5000">
                <a:solidFill>
                  <a:schemeClr val="lt1"/>
                </a:solidFill>
              </a:rPr>
              <a:t>Group 1 Project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444525" y="2539720"/>
            <a:ext cx="46857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Tanzim Amin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Suyin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Judat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Akin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Masooma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 flipH="1">
            <a:off x="4099125" y="1293100"/>
            <a:ext cx="2760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Recommendation for future analysis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230" name="Google Shape;230;p22"/>
          <p:cNvGrpSpPr/>
          <p:nvPr/>
        </p:nvGrpSpPr>
        <p:grpSpPr>
          <a:xfrm>
            <a:off x="746890" y="1977400"/>
            <a:ext cx="6527956" cy="670500"/>
            <a:chOff x="1431325" y="2473842"/>
            <a:chExt cx="6566700" cy="670500"/>
          </a:xfrm>
        </p:grpSpPr>
        <p:sp>
          <p:nvSpPr>
            <p:cNvPr id="231" name="Google Shape;231;p22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 cap="flat" cmpd="sng" w="762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/>
            </a:p>
          </p:txBody>
        </p:sp>
        <p:sp>
          <p:nvSpPr>
            <p:cNvPr id="232" name="Google Shape;232;p22"/>
            <p:cNvSpPr txBox="1"/>
            <p:nvPr/>
          </p:nvSpPr>
          <p:spPr>
            <a:xfrm>
              <a:off x="2759335" y="2473842"/>
              <a:ext cx="50262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</a:rPr>
                <a:t>Get a merchandise revenue dataset</a:t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/>
            </a:p>
          </p:txBody>
        </p:sp>
      </p:grpSp>
      <p:grpSp>
        <p:nvGrpSpPr>
          <p:cNvPr id="235" name="Google Shape;235;p22"/>
          <p:cNvGrpSpPr/>
          <p:nvPr/>
        </p:nvGrpSpPr>
        <p:grpSpPr>
          <a:xfrm>
            <a:off x="19520" y="3806200"/>
            <a:ext cx="7118318" cy="670500"/>
            <a:chOff x="1431311" y="2473842"/>
            <a:chExt cx="6566714" cy="670500"/>
          </a:xfrm>
        </p:grpSpPr>
        <p:sp>
          <p:nvSpPr>
            <p:cNvPr id="236" name="Google Shape;236;p22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1431311" y="2473842"/>
              <a:ext cx="63543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746915" y="834400"/>
            <a:ext cx="6527956" cy="670500"/>
            <a:chOff x="1431325" y="2473842"/>
            <a:chExt cx="6566700" cy="670500"/>
          </a:xfrm>
        </p:grpSpPr>
        <p:sp>
          <p:nvSpPr>
            <p:cNvPr id="239" name="Google Shape;239;p22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 txBox="1"/>
            <p:nvPr/>
          </p:nvSpPr>
          <p:spPr>
            <a:xfrm>
              <a:off x="2759335" y="2473842"/>
              <a:ext cx="50262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</a:rPr>
                <a:t>   Scrape IMDB for user data</a:t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25" y="614400"/>
            <a:ext cx="1110476" cy="11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15" y="1748138"/>
            <a:ext cx="951836" cy="11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6">
            <a:alphaModFix/>
          </a:blip>
          <a:srcRect b="18582" l="2531" r="2312" t="15406"/>
          <a:stretch/>
        </p:blipFill>
        <p:spPr>
          <a:xfrm>
            <a:off x="633500" y="2949475"/>
            <a:ext cx="2818780" cy="7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749225" y="3865150"/>
            <a:ext cx="638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Build a NLP System for Disney Park reviews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Anything the team would have different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282250" y="831303"/>
            <a:ext cx="3353100" cy="716700"/>
          </a:xfrm>
          <a:prstGeom prst="rect">
            <a:avLst/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What we did wrong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54" name="Google Shape;254;p23"/>
          <p:cNvGrpSpPr/>
          <p:nvPr/>
        </p:nvGrpSpPr>
        <p:grpSpPr>
          <a:xfrm>
            <a:off x="283563" y="1573857"/>
            <a:ext cx="3351613" cy="1609830"/>
            <a:chOff x="943723" y="3098500"/>
            <a:chExt cx="2379900" cy="674585"/>
          </a:xfrm>
        </p:grpSpPr>
        <p:sp>
          <p:nvSpPr>
            <p:cNvPr id="255" name="Google Shape;255;p23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943732" y="3263085"/>
              <a:ext cx="22497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Wasted 2 weeks on finding Kaggle data and doing EDA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59" name="Google Shape;259;p23"/>
          <p:cNvGrpSpPr/>
          <p:nvPr/>
        </p:nvGrpSpPr>
        <p:grpSpPr>
          <a:xfrm>
            <a:off x="283563" y="3209197"/>
            <a:ext cx="3351613" cy="1609418"/>
            <a:chOff x="943723" y="3783775"/>
            <a:chExt cx="2379900" cy="674413"/>
          </a:xfrm>
        </p:grpSpPr>
        <p:sp>
          <p:nvSpPr>
            <p:cNvPr id="260" name="Google Shape;260;p23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986070" y="3908536"/>
              <a:ext cx="22074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Wasted second week trying to clean the messy dataset from Kaggle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23"/>
          <p:cNvSpPr/>
          <p:nvPr/>
        </p:nvSpPr>
        <p:spPr>
          <a:xfrm>
            <a:off x="3644764" y="831303"/>
            <a:ext cx="3353100" cy="716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What we </a:t>
            </a:r>
            <a:r>
              <a:rPr b="1" lang="en" sz="2100">
                <a:solidFill>
                  <a:schemeClr val="lt1"/>
                </a:solidFill>
              </a:rPr>
              <a:t>should’ve done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65" name="Google Shape;265;p23"/>
          <p:cNvGrpSpPr/>
          <p:nvPr/>
        </p:nvGrpSpPr>
        <p:grpSpPr>
          <a:xfrm>
            <a:off x="3646077" y="1573857"/>
            <a:ext cx="3351613" cy="1609683"/>
            <a:chOff x="943723" y="3098500"/>
            <a:chExt cx="2379900" cy="674523"/>
          </a:xfrm>
        </p:grpSpPr>
        <p:sp>
          <p:nvSpPr>
            <p:cNvPr id="266" name="Google Shape;266;p23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985457" y="3257323"/>
              <a:ext cx="2208000" cy="5157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API &amp; w</a:t>
              </a: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eb scraped from the beginning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3646077" y="3209197"/>
            <a:ext cx="3351613" cy="1609507"/>
            <a:chOff x="943723" y="3783775"/>
            <a:chExt cx="2379900" cy="674450"/>
          </a:xfrm>
        </p:grpSpPr>
        <p:sp>
          <p:nvSpPr>
            <p:cNvPr id="271" name="Google Shape;271;p23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 nec at adipiscing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/>
            </a:p>
          </p:txBody>
        </p:sp>
      </p:grpSp>
      <p:sp>
        <p:nvSpPr>
          <p:cNvPr id="276" name="Google Shape;276;p23"/>
          <p:cNvSpPr/>
          <p:nvPr/>
        </p:nvSpPr>
        <p:spPr>
          <a:xfrm>
            <a:off x="3704850" y="3534424"/>
            <a:ext cx="3109800" cy="1285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Been able to implement a User recommendation system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8200" y="0"/>
            <a:ext cx="10287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0" y="7"/>
            <a:ext cx="2997827" cy="5143602"/>
            <a:chOff x="1118224" y="283725"/>
            <a:chExt cx="2090826" cy="4076400"/>
          </a:xfrm>
        </p:grpSpPr>
        <p:sp>
          <p:nvSpPr>
            <p:cNvPr id="62" name="Google Shape;62;p1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18311" y="3172450"/>
              <a:ext cx="20907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FFFFFF"/>
                  </a:solidFill>
                </a:rPr>
                <a:t>Disney movie </a:t>
              </a:r>
              <a:r>
                <a:rPr lang="en" sz="1800">
                  <a:solidFill>
                    <a:srgbClr val="FFFFFF"/>
                  </a:solidFill>
                </a:rPr>
                <a:t>releases</a:t>
              </a:r>
              <a:r>
                <a:rPr lang="en" sz="1800">
                  <a:solidFill>
                    <a:srgbClr val="FFFFFF"/>
                  </a:solidFill>
                </a:rPr>
                <a:t> </a:t>
              </a:r>
              <a:endParaRPr sz="1800">
                <a:solidFill>
                  <a:srgbClr val="FFFFFF"/>
                </a:solidFill>
              </a:endParaRPr>
            </a:p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700"/>
                <a:buChar char="●"/>
              </a:pPr>
              <a:r>
                <a:rPr lang="en" sz="1700">
                  <a:solidFill>
                    <a:srgbClr val="FFFFFF"/>
                  </a:solidFill>
                </a:rPr>
                <a:t>Starting point of </a:t>
              </a:r>
              <a:r>
                <a:rPr lang="en" sz="1700">
                  <a:solidFill>
                    <a:srgbClr val="FFFFFF"/>
                  </a:solidFill>
                </a:rPr>
                <a:t>Disney's</a:t>
              </a:r>
              <a:r>
                <a:rPr lang="en" sz="1700">
                  <a:solidFill>
                    <a:srgbClr val="FFFFFF"/>
                  </a:solidFill>
                </a:rPr>
                <a:t> revenue</a:t>
              </a:r>
              <a:endParaRPr sz="1700">
                <a:solidFill>
                  <a:srgbClr val="FFFFFF"/>
                </a:solidFill>
              </a:endParaRPr>
            </a:p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700"/>
                <a:buChar char="●"/>
              </a:pPr>
              <a:r>
                <a:rPr lang="en" sz="1700">
                  <a:solidFill>
                    <a:srgbClr val="FFFFFF"/>
                  </a:solidFill>
                </a:rPr>
                <a:t>Short Revenue Lifespan</a:t>
              </a:r>
              <a:endParaRPr sz="1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3073074" y="7"/>
            <a:ext cx="2997827" cy="5143602"/>
            <a:chOff x="1118224" y="283725"/>
            <a:chExt cx="2090826" cy="4076400"/>
          </a:xfrm>
        </p:grpSpPr>
        <p:sp>
          <p:nvSpPr>
            <p:cNvPr id="67" name="Google Shape;67;p1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18308" y="311206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238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Extend this revenue lifespan?</a:t>
              </a: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400"/>
                <a:buFont typeface="Roboto"/>
                <a:buChar char="○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Toys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400"/>
                <a:buFont typeface="Roboto"/>
                <a:buChar char="○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Disney Video games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400"/>
                <a:buFont typeface="Roboto"/>
                <a:buChar char="○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Disney park attractions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146149" y="7"/>
            <a:ext cx="2997827" cy="5143602"/>
            <a:chOff x="1118224" y="283725"/>
            <a:chExt cx="2090826" cy="4076400"/>
          </a:xfrm>
        </p:grpSpPr>
        <p:sp>
          <p:nvSpPr>
            <p:cNvPr id="72" name="Google Shape;72;p1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1118308" y="305167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1700"/>
                <a:buChar char="●"/>
              </a:pPr>
              <a:r>
                <a:rPr lang="en" sz="1700">
                  <a:solidFill>
                    <a:srgbClr val="FFFFFF"/>
                  </a:solidFill>
                </a:rPr>
                <a:t>Our ML model investigates the movies releases to make informed decisions for other verticals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4728" l="8902" r="12449" t="4683"/>
          <a:stretch/>
        </p:blipFill>
        <p:spPr>
          <a:xfrm>
            <a:off x="431714" y="119050"/>
            <a:ext cx="2134386" cy="30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524" y="153050"/>
            <a:ext cx="1437651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864" y="153050"/>
            <a:ext cx="1290560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8900" y="1756650"/>
            <a:ext cx="1846176" cy="1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2900" y="179700"/>
            <a:ext cx="2677525" cy="29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0" y="0"/>
            <a:ext cx="49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Why we selected this topic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20717" y="2306625"/>
            <a:ext cx="2046908" cy="758600"/>
            <a:chOff x="1083017" y="2306625"/>
            <a:chExt cx="2046908" cy="758600"/>
          </a:xfrm>
        </p:grpSpPr>
        <p:sp>
          <p:nvSpPr>
            <p:cNvPr id="88" name="Google Shape;88;p15"/>
            <p:cNvSpPr txBox="1"/>
            <p:nvPr/>
          </p:nvSpPr>
          <p:spPr>
            <a:xfrm>
              <a:off x="1148725" y="2618825"/>
              <a:ext cx="1981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ML Model Results</a:t>
              </a:r>
              <a:endParaRPr b="1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1083017" y="2306625"/>
              <a:ext cx="19812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83133" y="2460450"/>
              <a:ext cx="19812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" y="679850"/>
            <a:ext cx="1848200" cy="128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41426"/>
            <a:ext cx="884800" cy="10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905" y="3141425"/>
            <a:ext cx="758545" cy="103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5"/>
          <p:cNvGrpSpPr/>
          <p:nvPr/>
        </p:nvGrpSpPr>
        <p:grpSpPr>
          <a:xfrm>
            <a:off x="2019385" y="2306625"/>
            <a:ext cx="2301190" cy="1549700"/>
            <a:chOff x="763137" y="2306625"/>
            <a:chExt cx="2301190" cy="1549700"/>
          </a:xfrm>
        </p:grpSpPr>
        <p:sp>
          <p:nvSpPr>
            <p:cNvPr id="95" name="Google Shape;95;p15"/>
            <p:cNvSpPr/>
            <p:nvPr/>
          </p:nvSpPr>
          <p:spPr>
            <a:xfrm flipH="1">
              <a:off x="763137" y="2306625"/>
              <a:ext cx="23010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63240" y="2460450"/>
              <a:ext cx="23010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1083426" y="2695025"/>
              <a:ext cx="1980900" cy="11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Merchandise</a:t>
              </a:r>
              <a:endParaRPr b="1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Merchandise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should be catered towards teenagers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4320397" y="2306625"/>
            <a:ext cx="2473205" cy="2434100"/>
            <a:chOff x="701948" y="2306625"/>
            <a:chExt cx="2473205" cy="2434100"/>
          </a:xfrm>
        </p:grpSpPr>
        <p:sp>
          <p:nvSpPr>
            <p:cNvPr id="99" name="Google Shape;99;p15"/>
            <p:cNvSpPr/>
            <p:nvPr/>
          </p:nvSpPr>
          <p:spPr>
            <a:xfrm flipH="1">
              <a:off x="701948" y="2306625"/>
              <a:ext cx="24729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02253" y="2460450"/>
              <a:ext cx="2472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1007226" y="2390225"/>
              <a:ext cx="19809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Park attractions</a:t>
              </a:r>
              <a:endParaRPr b="1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095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Park rides should be more thrilling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095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●"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Toy story and Lion king rides should be close to each other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2" name="Google Shape;10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9275" y="679850"/>
            <a:ext cx="1615675" cy="12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9575" y="3733700"/>
            <a:ext cx="1284349" cy="12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9">
            <a:alphaModFix/>
          </a:blip>
          <a:srcRect b="3657" l="0" r="0" t="3971"/>
          <a:stretch/>
        </p:blipFill>
        <p:spPr>
          <a:xfrm>
            <a:off x="4320485" y="679850"/>
            <a:ext cx="2472939" cy="1284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5"/>
          <p:cNvGrpSpPr/>
          <p:nvPr/>
        </p:nvGrpSpPr>
        <p:grpSpPr>
          <a:xfrm>
            <a:off x="6793425" y="285607"/>
            <a:ext cx="2213320" cy="4606305"/>
            <a:chOff x="4664700" y="2013875"/>
            <a:chExt cx="3352500" cy="1569600"/>
          </a:xfrm>
        </p:grpSpPr>
        <p:sp>
          <p:nvSpPr>
            <p:cNvPr id="106" name="Google Shape;106;p1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5131962" y="2031062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Increased Revenue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4664700" y="2612486"/>
              <a:ext cx="3352500" cy="7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03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Decisions backed by data</a:t>
              </a:r>
              <a:r>
                <a:rPr lang="en">
                  <a:solidFill>
                    <a:srgbClr val="FFFFFF"/>
                  </a:solidFill>
                </a:rPr>
                <a:t>Merchandise</a:t>
              </a:r>
              <a:r>
                <a:rPr lang="en">
                  <a:solidFill>
                    <a:srgbClr val="FFFFFF"/>
                  </a:solidFill>
                </a:rPr>
                <a:t> more likely to </a:t>
              </a:r>
              <a:r>
                <a:rPr lang="en">
                  <a:solidFill>
                    <a:srgbClr val="FFFFFF"/>
                  </a:solidFill>
                </a:rPr>
                <a:t>succeed</a:t>
              </a:r>
              <a:endParaRPr>
                <a:solidFill>
                  <a:srgbClr val="FFFFFF"/>
                </a:solidFill>
              </a:endParaRPr>
            </a:p>
            <a:p>
              <a:pPr indent="-203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Similar park attractions will be close to each other</a:t>
              </a:r>
              <a:endParaRPr>
                <a:solidFill>
                  <a:srgbClr val="FFFFFF"/>
                </a:solidFill>
              </a:endParaRPr>
            </a:p>
            <a:p>
              <a:pPr indent="-165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Char char="●"/>
              </a:pPr>
              <a:r>
                <a:rPr lang="en">
                  <a:solidFill>
                    <a:srgbClr val="FFFFFF"/>
                  </a:solidFill>
                </a:rPr>
                <a:t>Targeted and efficient  marketing</a:t>
              </a:r>
              <a:r>
                <a:rPr lang="en" sz="1300">
                  <a:solidFill>
                    <a:srgbClr val="FFFFFF"/>
                  </a:solidFill>
                </a:rPr>
                <a:t> 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5350" y="718525"/>
            <a:ext cx="1981300" cy="11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0" y="2259200"/>
            <a:ext cx="6496500" cy="288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0" y="0"/>
            <a:ext cx="538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Questions</a:t>
            </a:r>
            <a:r>
              <a:rPr lang="en" sz="2100">
                <a:solidFill>
                  <a:schemeClr val="lt1"/>
                </a:solidFill>
              </a:rPr>
              <a:t> we hope to answer with our data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23650" y="3892650"/>
            <a:ext cx="6976500" cy="86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AutoNum type="arabicPeriod"/>
            </a:pPr>
            <a:r>
              <a:rPr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are the movies grouped (movie clusters)?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AutoNum type="arabicPeriod"/>
            </a:pPr>
            <a:r>
              <a:rPr lang="en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the closest neighbours to the movies?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75" y="657675"/>
            <a:ext cx="7283454" cy="331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Data Exploration Phase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/>
          <p:nvPr/>
        </p:nvSpPr>
        <p:spPr>
          <a:xfrm rot="-711236">
            <a:off x="5094150" y="29320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 flipH="1" rot="711236">
            <a:off x="3809412" y="29320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rot="-711236">
            <a:off x="2528338" y="29320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 flipH="1" rot="711236">
            <a:off x="1236658" y="29320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1705088" y="2988044"/>
            <a:ext cx="1712700" cy="1230715"/>
            <a:chOff x="3021975" y="2541798"/>
            <a:chExt cx="1712700" cy="1230715"/>
          </a:xfrm>
        </p:grpSpPr>
        <p:sp>
          <p:nvSpPr>
            <p:cNvPr id="130" name="Google Shape;130;p17"/>
            <p:cNvSpPr txBox="1"/>
            <p:nvPr/>
          </p:nvSpPr>
          <p:spPr>
            <a:xfrm>
              <a:off x="3428865" y="2659379"/>
              <a:ext cx="87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15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0000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3066225" y="30300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EDA was done, but the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dataset filled with inconsistencies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135" name="Google Shape;135;p17"/>
          <p:cNvSpPr/>
          <p:nvPr/>
        </p:nvSpPr>
        <p:spPr>
          <a:xfrm rot="-711236">
            <a:off x="-37467" y="29320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0C5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374025" y="1647875"/>
            <a:ext cx="1756950" cy="1285750"/>
            <a:chOff x="1593225" y="1180946"/>
            <a:chExt cx="1756950" cy="1285750"/>
          </a:xfrm>
        </p:grpSpPr>
        <p:sp>
          <p:nvSpPr>
            <p:cNvPr id="137" name="Google Shape;137;p17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2068301" y="1910996"/>
              <a:ext cx="8454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15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1593225" y="1180946"/>
              <a:ext cx="1712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Scanned websites like Kaggle for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datasets and started EDA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0000"/>
            </a:solidFill>
            <a:ln cap="flat" cmpd="sng" w="38100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4170325" y="2988044"/>
            <a:ext cx="1756950" cy="1230715"/>
            <a:chOff x="5752375" y="2541798"/>
            <a:chExt cx="1756950" cy="1230715"/>
          </a:xfrm>
        </p:grpSpPr>
        <p:sp>
          <p:nvSpPr>
            <p:cNvPr id="143" name="Google Shape;143;p17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38761D"/>
            </a:solidFill>
            <a:ln cap="flat" cmpd="sng" w="38100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5752375" y="3106204"/>
              <a:ext cx="17127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Finalized the dataset and completed ERD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19237" l="0" r="0" t="15107"/>
          <a:stretch/>
        </p:blipFill>
        <p:spPr>
          <a:xfrm>
            <a:off x="418275" y="869577"/>
            <a:ext cx="1712700" cy="7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700" y="4218755"/>
            <a:ext cx="1334100" cy="89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275" y="709825"/>
            <a:ext cx="1289300" cy="9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7">
            <a:alphaModFix/>
          </a:blip>
          <a:srcRect b="14478" l="17519" r="34574" t="16480"/>
          <a:stretch/>
        </p:blipFill>
        <p:spPr>
          <a:xfrm>
            <a:off x="5590500" y="228989"/>
            <a:ext cx="2394200" cy="2584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 rot="-1789476">
            <a:off x="3737616" y="2743899"/>
            <a:ext cx="160451" cy="160451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2" name="Google Shape;152;p17"/>
          <p:cNvSpPr/>
          <p:nvPr/>
        </p:nvSpPr>
        <p:spPr>
          <a:xfrm>
            <a:off x="2961500" y="1686872"/>
            <a:ext cx="1712700" cy="703500"/>
          </a:xfrm>
          <a:prstGeom prst="roundRect">
            <a:avLst>
              <a:gd fmla="val 4485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3" name="Google Shape;153;p17"/>
          <p:cNvSpPr/>
          <p:nvPr/>
        </p:nvSpPr>
        <p:spPr>
          <a:xfrm rot="10800000">
            <a:off x="3772825" y="2385965"/>
            <a:ext cx="90000" cy="67500"/>
          </a:xfrm>
          <a:prstGeom prst="triangle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4" name="Google Shape;154;p17"/>
          <p:cNvSpPr txBox="1"/>
          <p:nvPr/>
        </p:nvSpPr>
        <p:spPr>
          <a:xfrm>
            <a:off x="2875650" y="1724075"/>
            <a:ext cx="19287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EDA was scrapped and we started web scraping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391827" y="2414500"/>
            <a:ext cx="852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Week 3</a:t>
            </a:r>
            <a:endParaRPr b="1" sz="15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4629950" y="3134775"/>
            <a:ext cx="960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Week 4</a:t>
            </a:r>
            <a:endParaRPr b="1" sz="15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Technologies used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163" name="Google Shape;163;p18"/>
          <p:cNvGrpSpPr/>
          <p:nvPr/>
        </p:nvGrpSpPr>
        <p:grpSpPr>
          <a:xfrm>
            <a:off x="2007086" y="668072"/>
            <a:ext cx="2042232" cy="2107463"/>
            <a:chOff x="3071457" y="2005796"/>
            <a:chExt cx="2042232" cy="1577679"/>
          </a:xfrm>
        </p:grpSpPr>
        <p:sp>
          <p:nvSpPr>
            <p:cNvPr id="164" name="Google Shape;164;p18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3163689" y="2005796"/>
              <a:ext cx="19500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</a:rPr>
                <a:t>Transform &amp; Load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3146776" y="2612033"/>
              <a:ext cx="1742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460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RegEx</a:t>
              </a:r>
              <a:endParaRPr>
                <a:solidFill>
                  <a:srgbClr val="FFFFFF"/>
                </a:solidFill>
              </a:endParaRPr>
            </a:p>
            <a:p>
              <a:pPr indent="-1460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SQLAlchemy</a:t>
              </a:r>
              <a:endParaRPr>
                <a:solidFill>
                  <a:srgbClr val="FFFFFF"/>
                </a:solidFill>
              </a:endParaRPr>
            </a:p>
            <a:p>
              <a:pPr indent="-1460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Char char="●"/>
              </a:pPr>
              <a:r>
                <a:rPr lang="en">
                  <a:solidFill>
                    <a:srgbClr val="FFFFFF"/>
                  </a:solidFill>
                </a:rPr>
                <a:t>PostgreSQL 14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-243800" y="618825"/>
            <a:ext cx="2253225" cy="3651170"/>
            <a:chOff x="818238" y="1990538"/>
            <a:chExt cx="2253225" cy="1592937"/>
          </a:xfrm>
        </p:grpSpPr>
        <p:sp>
          <p:nvSpPr>
            <p:cNvPr id="168" name="Google Shape;168;p1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818238" y="1990538"/>
              <a:ext cx="2042100" cy="1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Extract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8"/>
            <p:cNvSpPr txBox="1"/>
            <p:nvPr/>
          </p:nvSpPr>
          <p:spPr>
            <a:xfrm>
              <a:off x="1036013" y="2287472"/>
              <a:ext cx="1767300" cy="10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Requests</a:t>
              </a:r>
              <a:endParaRPr sz="1600">
                <a:solidFill>
                  <a:srgbClr val="FFFFFF"/>
                </a:solidFill>
              </a:endParaRPr>
            </a:p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Bs4 (Beautiful Soup)</a:t>
              </a:r>
              <a:endParaRPr sz="1600">
                <a:solidFill>
                  <a:srgbClr val="FFFFFF"/>
                </a:solidFill>
              </a:endParaRPr>
            </a:p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JSON</a:t>
              </a:r>
              <a:endParaRPr sz="1800">
                <a:solidFill>
                  <a:srgbClr val="FFFFFF"/>
                </a:solidFill>
              </a:endParaRPr>
            </a:p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Urllib</a:t>
              </a:r>
              <a:endParaRPr sz="1600">
                <a:solidFill>
                  <a:srgbClr val="FFFFFF"/>
                </a:solidFill>
              </a:endParaRPr>
            </a:p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SQLite</a:t>
              </a:r>
              <a:endParaRPr sz="1600">
                <a:solidFill>
                  <a:srgbClr val="FFFFFF"/>
                </a:solidFill>
              </a:endParaRPr>
            </a:p>
            <a:p>
              <a:pPr indent="-1587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Cpi (Consumer price index)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2007117" y="2775575"/>
            <a:ext cx="2118434" cy="1493184"/>
            <a:chOff x="3071457" y="1951580"/>
            <a:chExt cx="2118434" cy="1631895"/>
          </a:xfrm>
        </p:grpSpPr>
        <p:sp>
          <p:nvSpPr>
            <p:cNvPr id="172" name="Google Shape;172;p18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3770891" y="1951580"/>
              <a:ext cx="14190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EDA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3163690" y="2206827"/>
              <a:ext cx="1632300" cy="8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333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●"/>
              </a:pPr>
              <a:r>
                <a:rPr lang="en" sz="1200">
                  <a:solidFill>
                    <a:srgbClr val="FFFFFF"/>
                  </a:solidFill>
                </a:rPr>
                <a:t>hvPlot</a:t>
              </a:r>
              <a:endParaRPr sz="1200">
                <a:solidFill>
                  <a:srgbClr val="FFFFFF"/>
                </a:solidFill>
              </a:endParaRPr>
            </a:p>
            <a:p>
              <a:pPr indent="-1333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●"/>
              </a:pPr>
              <a:r>
                <a:rPr lang="en" sz="1200">
                  <a:solidFill>
                    <a:srgbClr val="FFFFFF"/>
                  </a:solidFill>
                </a:rPr>
                <a:t>Path</a:t>
              </a:r>
              <a:endParaRPr sz="1200">
                <a:solidFill>
                  <a:srgbClr val="FFFFFF"/>
                </a:solidFill>
              </a:endParaRPr>
            </a:p>
            <a:p>
              <a:pPr indent="-1333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●"/>
              </a:pPr>
              <a:r>
                <a:rPr lang="en" sz="1200">
                  <a:solidFill>
                    <a:srgbClr val="FFFFFF"/>
                  </a:solidFill>
                </a:rPr>
                <a:t>Seaborn</a:t>
              </a:r>
              <a:endParaRPr sz="1200">
                <a:solidFill>
                  <a:srgbClr val="FFFFFF"/>
                </a:solidFill>
              </a:endParaRPr>
            </a:p>
            <a:p>
              <a:pPr indent="-1333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●"/>
              </a:pPr>
              <a:r>
                <a:rPr lang="en" sz="1200">
                  <a:solidFill>
                    <a:srgbClr val="FFFFFF"/>
                  </a:solidFill>
                </a:rPr>
                <a:t>Matplotlib.pyplot</a:t>
              </a:r>
              <a:endParaRPr sz="1200">
                <a:solidFill>
                  <a:srgbClr val="FFFFFF"/>
                </a:solidFill>
              </a:endParaRPr>
            </a:p>
            <a:p>
              <a:pPr indent="-13335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Char char="●"/>
              </a:pPr>
              <a:r>
                <a:rPr lang="en" sz="1200">
                  <a:solidFill>
                    <a:srgbClr val="FFFFFF"/>
                  </a:solidFill>
                </a:rPr>
                <a:t>Plotpy.express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75" name="Google Shape;175;p18"/>
          <p:cNvGrpSpPr/>
          <p:nvPr/>
        </p:nvGrpSpPr>
        <p:grpSpPr>
          <a:xfrm>
            <a:off x="4025500" y="672235"/>
            <a:ext cx="4537214" cy="3596268"/>
            <a:chOff x="5015938" y="2013875"/>
            <a:chExt cx="3001200" cy="1569600"/>
          </a:xfrm>
        </p:grpSpPr>
        <p:sp>
          <p:nvSpPr>
            <p:cNvPr id="176" name="Google Shape;176;p18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5055426" y="2041322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</a:rPr>
                <a:t>Machine Learning</a:t>
              </a:r>
              <a:endParaRPr sz="2100">
                <a:solidFill>
                  <a:srgbClr val="FFFFFF"/>
                </a:solidFill>
              </a:endParaRPr>
            </a:p>
          </p:txBody>
        </p:sp>
      </p:grpSp>
      <p:sp>
        <p:nvSpPr>
          <p:cNvPr id="178" name="Google Shape;178;p18"/>
          <p:cNvSpPr/>
          <p:nvPr/>
        </p:nvSpPr>
        <p:spPr>
          <a:xfrm>
            <a:off x="4025350" y="1190657"/>
            <a:ext cx="1419000" cy="30777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3825976" y="1186192"/>
            <a:ext cx="1694562" cy="2702565"/>
            <a:chOff x="954290" y="1974212"/>
            <a:chExt cx="1936200" cy="1047628"/>
          </a:xfrm>
        </p:grpSpPr>
        <p:sp>
          <p:nvSpPr>
            <p:cNvPr id="180" name="Google Shape;180;p18"/>
            <p:cNvSpPr txBox="1"/>
            <p:nvPr/>
          </p:nvSpPr>
          <p:spPr>
            <a:xfrm>
              <a:off x="1210603" y="1974212"/>
              <a:ext cx="1451700" cy="1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Encoding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954290" y="2204940"/>
              <a:ext cx="1936200" cy="8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OneHotEncoder</a:t>
              </a:r>
              <a:endParaRPr sz="1300">
                <a:solidFill>
                  <a:srgbClr val="FFFFFF"/>
                </a:solidFill>
              </a:endParaRPr>
            </a:p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LabelEncoder</a:t>
              </a:r>
              <a:endParaRPr sz="1300">
                <a:solidFill>
                  <a:srgbClr val="FFFFFF"/>
                </a:solidFill>
              </a:endParaRPr>
            </a:p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MinMaxScaler</a:t>
              </a:r>
              <a:endParaRPr sz="1300">
                <a:solidFill>
                  <a:srgbClr val="FFFFFF"/>
                </a:solidFill>
              </a:endParaRPr>
            </a:p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StandardScaler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  <p:sp>
        <p:nvSpPr>
          <p:cNvPr id="182" name="Google Shape;182;p18"/>
          <p:cNvSpPr/>
          <p:nvPr/>
        </p:nvSpPr>
        <p:spPr>
          <a:xfrm>
            <a:off x="7143725" y="1190657"/>
            <a:ext cx="1419000" cy="30777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6949650" y="1167183"/>
            <a:ext cx="1613191" cy="3160037"/>
            <a:chOff x="1036024" y="1944674"/>
            <a:chExt cx="1767300" cy="1224963"/>
          </a:xfrm>
        </p:grpSpPr>
        <p:sp>
          <p:nvSpPr>
            <p:cNvPr id="184" name="Google Shape;184;p18"/>
            <p:cNvSpPr txBox="1"/>
            <p:nvPr/>
          </p:nvSpPr>
          <p:spPr>
            <a:xfrm>
              <a:off x="1210603" y="1944674"/>
              <a:ext cx="1451700" cy="1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Validation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1036024" y="2156837"/>
              <a:ext cx="17673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Train_test_split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KNeighborsClassifier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Leave-One-Out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Cross_Validation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Accuracy_score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Cross_val_score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Confusion_Matrix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Classification_report</a:t>
              </a:r>
              <a:endParaRPr sz="1150">
                <a:solidFill>
                  <a:srgbClr val="FFFFFF"/>
                </a:solidFill>
              </a:endParaRPr>
            </a:p>
            <a:p>
              <a:pPr indent="-130175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50"/>
                <a:buChar char="●"/>
              </a:pPr>
              <a:r>
                <a:rPr lang="en" sz="1150">
                  <a:solidFill>
                    <a:srgbClr val="FFFFFF"/>
                  </a:solidFill>
                </a:rPr>
                <a:t>GridSearchCV</a:t>
              </a:r>
              <a:endParaRPr sz="1150">
                <a:solidFill>
                  <a:srgbClr val="FFFFFF"/>
                </a:solidFill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5376276" y="1147025"/>
            <a:ext cx="1822868" cy="3121519"/>
            <a:chOff x="2993676" y="1991594"/>
            <a:chExt cx="2085900" cy="1591881"/>
          </a:xfrm>
        </p:grpSpPr>
        <p:sp>
          <p:nvSpPr>
            <p:cNvPr id="187" name="Google Shape;187;p18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 txBox="1"/>
            <p:nvPr/>
          </p:nvSpPr>
          <p:spPr>
            <a:xfrm>
              <a:off x="3363627" y="1991594"/>
              <a:ext cx="16239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Modeling</a:t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189" name="Google Shape;189;p18"/>
            <p:cNvSpPr txBox="1"/>
            <p:nvPr/>
          </p:nvSpPr>
          <p:spPr>
            <a:xfrm>
              <a:off x="2993676" y="2320436"/>
              <a:ext cx="20859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Cluster Kmeans</a:t>
              </a:r>
              <a:endParaRPr sz="1300">
                <a:solidFill>
                  <a:srgbClr val="FFFFFF"/>
                </a:solidFill>
              </a:endParaRPr>
            </a:p>
            <a:p>
              <a:pPr indent="-1397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Char char="●"/>
              </a:pPr>
              <a:r>
                <a:rPr lang="en" sz="1300">
                  <a:solidFill>
                    <a:srgbClr val="FFFFFF"/>
                  </a:solidFill>
                </a:rPr>
                <a:t>NearestNeighbor (KNN)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75299" y="4316124"/>
            <a:ext cx="8487994" cy="748699"/>
            <a:chOff x="5015938" y="2013875"/>
            <a:chExt cx="3001200" cy="1569600"/>
          </a:xfrm>
        </p:grpSpPr>
        <p:sp>
          <p:nvSpPr>
            <p:cNvPr id="191" name="Google Shape;191;p18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 txBox="1"/>
            <p:nvPr/>
          </p:nvSpPr>
          <p:spPr>
            <a:xfrm>
              <a:off x="5052931" y="2275272"/>
              <a:ext cx="2417100" cy="9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</a:rPr>
                <a:t>Base Packages: NumPy, Pandas, Math, Datetime, Time</a:t>
              </a:r>
              <a:endParaRPr sz="1700">
                <a:solidFill>
                  <a:srgbClr val="FFFFFF"/>
                </a:solidFill>
              </a:endParaRPr>
            </a:p>
          </p:txBody>
        </p:sp>
      </p:grpSp>
      <p:grpSp>
        <p:nvGrpSpPr>
          <p:cNvPr id="193" name="Google Shape;193;p18"/>
          <p:cNvGrpSpPr/>
          <p:nvPr/>
        </p:nvGrpSpPr>
        <p:grpSpPr>
          <a:xfrm>
            <a:off x="5290253" y="2890321"/>
            <a:ext cx="260366" cy="260366"/>
            <a:chOff x="3157188" y="909150"/>
            <a:chExt cx="470400" cy="470400"/>
          </a:xfrm>
        </p:grpSpPr>
        <p:sp>
          <p:nvSpPr>
            <p:cNvPr id="194" name="Google Shape;194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6949603" y="2890321"/>
            <a:ext cx="260366" cy="260366"/>
            <a:chOff x="3157188" y="909150"/>
            <a:chExt cx="470400" cy="470400"/>
          </a:xfrm>
        </p:grpSpPr>
        <p:sp>
          <p:nvSpPr>
            <p:cNvPr id="197" name="Google Shape;197;p18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/>
        </p:nvSpPr>
        <p:spPr>
          <a:xfrm>
            <a:off x="0" y="648900"/>
            <a:ext cx="7059300" cy="448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Data Source &amp; Features Selection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37" y="648900"/>
            <a:ext cx="7973316" cy="44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0" y="0"/>
            <a:ext cx="53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Results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0" y="642600"/>
            <a:ext cx="770400" cy="45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0" y="642600"/>
            <a:ext cx="8001608" cy="45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-44700" y="3675825"/>
            <a:ext cx="47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1: K-Means Clustering</a:t>
            </a:r>
            <a:endParaRPr sz="2200"/>
          </a:p>
        </p:txBody>
      </p:sp>
      <p:sp>
        <p:nvSpPr>
          <p:cNvPr id="216" name="Google Shape;216;p20"/>
          <p:cNvSpPr txBox="1"/>
          <p:nvPr/>
        </p:nvSpPr>
        <p:spPr>
          <a:xfrm>
            <a:off x="5246225" y="3061275"/>
            <a:ext cx="47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1: K-Nearest Neighbors</a:t>
            </a:r>
            <a:endParaRPr sz="2200"/>
          </a:p>
        </p:txBody>
      </p:sp>
      <p:sp>
        <p:nvSpPr>
          <p:cNvPr id="217" name="Google Shape;217;p20"/>
          <p:cNvSpPr txBox="1"/>
          <p:nvPr/>
        </p:nvSpPr>
        <p:spPr>
          <a:xfrm>
            <a:off x="5654575" y="256200"/>
            <a:ext cx="356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LOOCV Accuracy Score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0" y="0"/>
            <a:ext cx="5590500" cy="572700"/>
          </a:xfrm>
          <a:prstGeom prst="homePlate">
            <a:avLst>
              <a:gd fmla="val 50000" name="adj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0" y="0"/>
            <a:ext cx="538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Data Analysis - Tableau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